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58" r:id="rId4"/>
    <p:sldId id="259" r:id="rId5"/>
    <p:sldId id="260" r:id="rId6"/>
    <p:sldId id="270" r:id="rId7"/>
    <p:sldId id="262" r:id="rId8"/>
    <p:sldId id="269" r:id="rId9"/>
    <p:sldId id="263" r:id="rId10"/>
    <p:sldId id="273" r:id="rId11"/>
    <p:sldId id="264" r:id="rId12"/>
    <p:sldId id="265" r:id="rId13"/>
    <p:sldId id="274" r:id="rId14"/>
    <p:sldId id="275" r:id="rId15"/>
    <p:sldId id="277" r:id="rId16"/>
    <p:sldId id="278" r:id="rId17"/>
    <p:sldId id="276" r:id="rId18"/>
    <p:sldId id="281" r:id="rId19"/>
    <p:sldId id="279" r:id="rId20"/>
    <p:sldId id="280" r:id="rId21"/>
    <p:sldId id="26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6" autoAdjust="0"/>
    <p:restoredTop sz="94660"/>
  </p:normalViewPr>
  <p:slideViewPr>
    <p:cSldViewPr snapToGrid="0">
      <p:cViewPr varScale="1">
        <p:scale>
          <a:sx n="91" d="100"/>
          <a:sy n="91" d="100"/>
        </p:scale>
        <p:origin x="-82" y="-13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oleObject" Target="file:///E:\tests.xlsx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Accuracy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200x</c:v>
          </c:tx>
          <c:marker>
            <c:symbol val="none"/>
          </c:marker>
          <c:cat>
            <c:numRef>
              <c:f>Sheet1!$A$4:$A$10</c:f>
              <c:numCache>
                <c:formatCode>General</c:formatCode>
                <c:ptCount val="7"/>
                <c:pt idx="0">
                  <c:v>50</c:v>
                </c:pt>
                <c:pt idx="1">
                  <c:v>40</c:v>
                </c:pt>
                <c:pt idx="2">
                  <c:v>30</c:v>
                </c:pt>
                <c:pt idx="3">
                  <c:v>20</c:v>
                </c:pt>
                <c:pt idx="4">
                  <c:v>10</c:v>
                </c:pt>
                <c:pt idx="5">
                  <c:v>5</c:v>
                </c:pt>
                <c:pt idx="6">
                  <c:v>2</c:v>
                </c:pt>
              </c:numCache>
            </c:numRef>
          </c:cat>
          <c:val>
            <c:numRef>
              <c:f>Sheet1!$E$4:$E$10</c:f>
              <c:numCache>
                <c:formatCode>General</c:formatCode>
                <c:ptCount val="7"/>
                <c:pt idx="0">
                  <c:v>0.801562</c:v>
                </c:pt>
                <c:pt idx="1">
                  <c:v>0.770312</c:v>
                </c:pt>
                <c:pt idx="2">
                  <c:v>0.82031299999999996</c:v>
                </c:pt>
                <c:pt idx="3">
                  <c:v>0.78437500000000004</c:v>
                </c:pt>
                <c:pt idx="4">
                  <c:v>0.80937499999999996</c:v>
                </c:pt>
                <c:pt idx="5">
                  <c:v>0.84375</c:v>
                </c:pt>
                <c:pt idx="6">
                  <c:v>0.85781200000000002</c:v>
                </c:pt>
              </c:numCache>
            </c:numRef>
          </c:val>
          <c:smooth val="0"/>
        </c:ser>
        <c:ser>
          <c:idx val="1"/>
          <c:order val="1"/>
          <c:tx>
            <c:v>100x</c:v>
          </c:tx>
          <c:marker>
            <c:symbol val="none"/>
          </c:marker>
          <c:val>
            <c:numRef>
              <c:f>Sheet1!$B$4:$B$10</c:f>
              <c:numCache>
                <c:formatCode>General</c:formatCode>
                <c:ptCount val="7"/>
                <c:pt idx="0">
                  <c:v>0.796296</c:v>
                </c:pt>
                <c:pt idx="1">
                  <c:v>0.78518500000000002</c:v>
                </c:pt>
                <c:pt idx="2">
                  <c:v>0.796296</c:v>
                </c:pt>
                <c:pt idx="3">
                  <c:v>0.83333299999999999</c:v>
                </c:pt>
                <c:pt idx="4">
                  <c:v>0.80555600000000005</c:v>
                </c:pt>
                <c:pt idx="5">
                  <c:v>0.86111099999999996</c:v>
                </c:pt>
                <c:pt idx="6">
                  <c:v>0.87036999999999998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261888"/>
        <c:axId val="42268160"/>
      </c:lineChart>
      <c:catAx>
        <c:axId val="4226188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% Features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42268160"/>
        <c:crosses val="autoZero"/>
        <c:auto val="1"/>
        <c:lblAlgn val="ctr"/>
        <c:lblOffset val="100"/>
        <c:noMultiLvlLbl val="0"/>
      </c:catAx>
      <c:valAx>
        <c:axId val="42268160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Average Accuracy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4226188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298054884068418"/>
          <c:y val="3.292181069958848E-2"/>
          <c:w val="0.63275024011543246"/>
          <c:h val="0.83473821327889575"/>
        </c:manualLayout>
      </c:layout>
      <c:lineChart>
        <c:grouping val="standard"/>
        <c:varyColors val="0"/>
        <c:ser>
          <c:idx val="0"/>
          <c:order val="0"/>
          <c:tx>
            <c:strRef>
              <c:f>'Original 22'!$A$5</c:f>
              <c:strCache>
                <c:ptCount val="1"/>
                <c:pt idx="0">
                  <c:v>Least_12_SD_t8_x100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'Original 22'!$F$5:$F$15</c:f>
              <c:numCache>
                <c:formatCode>General</c:formatCode>
                <c:ptCount val="11"/>
                <c:pt idx="0">
                  <c:v>0.6</c:v>
                </c:pt>
                <c:pt idx="1">
                  <c:v>0.5</c:v>
                </c:pt>
                <c:pt idx="2">
                  <c:v>0.4</c:v>
                </c:pt>
                <c:pt idx="3">
                  <c:v>0.3</c:v>
                </c:pt>
                <c:pt idx="4">
                  <c:v>0.2</c:v>
                </c:pt>
                <c:pt idx="5">
                  <c:v>0.15</c:v>
                </c:pt>
                <c:pt idx="6">
                  <c:v>0.1</c:v>
                </c:pt>
                <c:pt idx="7">
                  <c:v>0.05</c:v>
                </c:pt>
                <c:pt idx="8">
                  <c:v>0.04</c:v>
                </c:pt>
                <c:pt idx="9">
                  <c:v>0.03</c:v>
                </c:pt>
                <c:pt idx="10">
                  <c:v>0.02</c:v>
                </c:pt>
              </c:numCache>
            </c:numRef>
          </c:cat>
          <c:val>
            <c:numRef>
              <c:f>'Original 22'!$G$5:$G$15</c:f>
              <c:numCache>
                <c:formatCode>General</c:formatCode>
                <c:ptCount val="11"/>
                <c:pt idx="0">
                  <c:v>0.77878800000000004</c:v>
                </c:pt>
                <c:pt idx="1">
                  <c:v>0.77651499999999996</c:v>
                </c:pt>
                <c:pt idx="2">
                  <c:v>0.77424199999999999</c:v>
                </c:pt>
                <c:pt idx="3">
                  <c:v>0.75681799999999999</c:v>
                </c:pt>
                <c:pt idx="4">
                  <c:v>0.78030299999999997</c:v>
                </c:pt>
                <c:pt idx="5">
                  <c:v>0.80454499999999995</c:v>
                </c:pt>
                <c:pt idx="6">
                  <c:v>0.84318199999999999</c:v>
                </c:pt>
                <c:pt idx="7">
                  <c:v>0.81969700000000001</c:v>
                </c:pt>
                <c:pt idx="8">
                  <c:v>0.83560599999999996</c:v>
                </c:pt>
                <c:pt idx="9">
                  <c:v>0.83409100000000003</c:v>
                </c:pt>
                <c:pt idx="10">
                  <c:v>0.81893899999999997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'Original 22'!$A$17</c:f>
              <c:strCache>
                <c:ptCount val="1"/>
                <c:pt idx="0">
                  <c:v>Least_12_SD_t8_x200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'Original 22'!$F$5:$F$15</c:f>
              <c:numCache>
                <c:formatCode>General</c:formatCode>
                <c:ptCount val="11"/>
                <c:pt idx="0">
                  <c:v>0.6</c:v>
                </c:pt>
                <c:pt idx="1">
                  <c:v>0.5</c:v>
                </c:pt>
                <c:pt idx="2">
                  <c:v>0.4</c:v>
                </c:pt>
                <c:pt idx="3">
                  <c:v>0.3</c:v>
                </c:pt>
                <c:pt idx="4">
                  <c:v>0.2</c:v>
                </c:pt>
                <c:pt idx="5">
                  <c:v>0.15</c:v>
                </c:pt>
                <c:pt idx="6">
                  <c:v>0.1</c:v>
                </c:pt>
                <c:pt idx="7">
                  <c:v>0.05</c:v>
                </c:pt>
                <c:pt idx="8">
                  <c:v>0.04</c:v>
                </c:pt>
                <c:pt idx="9">
                  <c:v>0.03</c:v>
                </c:pt>
                <c:pt idx="10">
                  <c:v>0.02</c:v>
                </c:pt>
              </c:numCache>
            </c:numRef>
          </c:cat>
          <c:val>
            <c:numRef>
              <c:f>'Original 22'!$G$17:$G$23</c:f>
              <c:numCache>
                <c:formatCode>General</c:formatCode>
                <c:ptCount val="7"/>
                <c:pt idx="0">
                  <c:v>0.76666699999999999</c:v>
                </c:pt>
                <c:pt idx="1">
                  <c:v>0.77272700000000005</c:v>
                </c:pt>
                <c:pt idx="2">
                  <c:v>0.836364</c:v>
                </c:pt>
                <c:pt idx="3">
                  <c:v>0.77727299999999999</c:v>
                </c:pt>
                <c:pt idx="4">
                  <c:v>0.80075799999999997</c:v>
                </c:pt>
                <c:pt idx="5">
                  <c:v>0.78939400000000004</c:v>
                </c:pt>
                <c:pt idx="6">
                  <c:v>0.80530299999999999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'Original 22'!$A$25</c:f>
              <c:strCache>
                <c:ptCount val="1"/>
                <c:pt idx="0">
                  <c:v>Least_24_SD_t16_x100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'Original 22'!$F$5:$F$15</c:f>
              <c:numCache>
                <c:formatCode>General</c:formatCode>
                <c:ptCount val="11"/>
                <c:pt idx="0">
                  <c:v>0.6</c:v>
                </c:pt>
                <c:pt idx="1">
                  <c:v>0.5</c:v>
                </c:pt>
                <c:pt idx="2">
                  <c:v>0.4</c:v>
                </c:pt>
                <c:pt idx="3">
                  <c:v>0.3</c:v>
                </c:pt>
                <c:pt idx="4">
                  <c:v>0.2</c:v>
                </c:pt>
                <c:pt idx="5">
                  <c:v>0.15</c:v>
                </c:pt>
                <c:pt idx="6">
                  <c:v>0.1</c:v>
                </c:pt>
                <c:pt idx="7">
                  <c:v>0.05</c:v>
                </c:pt>
                <c:pt idx="8">
                  <c:v>0.04</c:v>
                </c:pt>
                <c:pt idx="9">
                  <c:v>0.03</c:v>
                </c:pt>
                <c:pt idx="10">
                  <c:v>0.02</c:v>
                </c:pt>
              </c:numCache>
            </c:numRef>
          </c:cat>
          <c:val>
            <c:numRef>
              <c:f>'Original 22'!$G$25:$G$35</c:f>
              <c:numCache>
                <c:formatCode>General</c:formatCode>
                <c:ptCount val="11"/>
                <c:pt idx="0">
                  <c:v>0.71742399999999995</c:v>
                </c:pt>
                <c:pt idx="1">
                  <c:v>0.71742399999999995</c:v>
                </c:pt>
                <c:pt idx="2">
                  <c:v>0.75113600000000003</c:v>
                </c:pt>
                <c:pt idx="3">
                  <c:v>0.74886399999999997</c:v>
                </c:pt>
                <c:pt idx="4">
                  <c:v>0.75075800000000004</c:v>
                </c:pt>
                <c:pt idx="5">
                  <c:v>0.74772700000000003</c:v>
                </c:pt>
                <c:pt idx="6">
                  <c:v>0.75909099999999996</c:v>
                </c:pt>
                <c:pt idx="7">
                  <c:v>0.76553000000000004</c:v>
                </c:pt>
                <c:pt idx="8">
                  <c:v>0.75643899999999997</c:v>
                </c:pt>
                <c:pt idx="9">
                  <c:v>0.773864</c:v>
                </c:pt>
                <c:pt idx="10">
                  <c:v>0.79318200000000005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983168"/>
        <c:axId val="105059072"/>
      </c:lineChart>
      <c:catAx>
        <c:axId val="104983168"/>
        <c:scaling>
          <c:orientation val="minMax"/>
        </c:scaling>
        <c:delete val="0"/>
        <c:axPos val="b"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/>
                  <a:t>Features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105059072"/>
        <c:crosses val="autoZero"/>
        <c:auto val="1"/>
        <c:lblAlgn val="ctr"/>
        <c:lblOffset val="100"/>
        <c:noMultiLvlLbl val="0"/>
      </c:catAx>
      <c:valAx>
        <c:axId val="105059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Accuracy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104983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/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J2 vs wnchrm alone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wndchrm</c:v>
          </c:tx>
          <c:marker>
            <c:symbol val="none"/>
          </c:marker>
          <c:cat>
            <c:numRef>
              <c:f>Sheet1!$A$4:$A$10</c:f>
              <c:numCache>
                <c:formatCode>General</c:formatCode>
                <c:ptCount val="7"/>
                <c:pt idx="0">
                  <c:v>50</c:v>
                </c:pt>
                <c:pt idx="1">
                  <c:v>40</c:v>
                </c:pt>
                <c:pt idx="2">
                  <c:v>30</c:v>
                </c:pt>
                <c:pt idx="3">
                  <c:v>20</c:v>
                </c:pt>
                <c:pt idx="4">
                  <c:v>10</c:v>
                </c:pt>
                <c:pt idx="5">
                  <c:v>5</c:v>
                </c:pt>
                <c:pt idx="6">
                  <c:v>2</c:v>
                </c:pt>
              </c:numCache>
            </c:numRef>
          </c:cat>
          <c:val>
            <c:numRef>
              <c:f>Sheet1!$B$4:$B$10</c:f>
              <c:numCache>
                <c:formatCode>General</c:formatCode>
                <c:ptCount val="7"/>
                <c:pt idx="0">
                  <c:v>0.796296</c:v>
                </c:pt>
                <c:pt idx="1">
                  <c:v>0.78518500000000002</c:v>
                </c:pt>
                <c:pt idx="2">
                  <c:v>0.796296</c:v>
                </c:pt>
                <c:pt idx="3">
                  <c:v>0.83333299999999999</c:v>
                </c:pt>
                <c:pt idx="4">
                  <c:v>0.80555600000000005</c:v>
                </c:pt>
                <c:pt idx="5">
                  <c:v>0.86111099999999996</c:v>
                </c:pt>
                <c:pt idx="6">
                  <c:v>0.87036999999999998</c:v>
                </c:pt>
              </c:numCache>
            </c:numRef>
          </c:val>
          <c:smooth val="0"/>
        </c:ser>
        <c:ser>
          <c:idx val="1"/>
          <c:order val="1"/>
          <c:tx>
            <c:v>J2</c:v>
          </c:tx>
          <c:marker>
            <c:symbol val="none"/>
          </c:marker>
          <c:val>
            <c:numRef>
              <c:f>Sheet1!$P$4:$P$10</c:f>
              <c:numCache>
                <c:formatCode>General</c:formatCode>
                <c:ptCount val="7"/>
                <c:pt idx="0">
                  <c:v>0.74958999999999998</c:v>
                </c:pt>
                <c:pt idx="1">
                  <c:v>0.74699499999999996</c:v>
                </c:pt>
                <c:pt idx="2">
                  <c:v>0.75382499999999997</c:v>
                </c:pt>
                <c:pt idx="3">
                  <c:v>0.76475400000000004</c:v>
                </c:pt>
                <c:pt idx="4">
                  <c:v>0.77896200000000004</c:v>
                </c:pt>
                <c:pt idx="5">
                  <c:v>0.78592899999999999</c:v>
                </c:pt>
                <c:pt idx="6">
                  <c:v>0.77868899999999996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5917824"/>
        <c:axId val="145924096"/>
      </c:lineChart>
      <c:catAx>
        <c:axId val="14591782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% Features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145924096"/>
        <c:crosses val="autoZero"/>
        <c:auto val="1"/>
        <c:lblAlgn val="ctr"/>
        <c:lblOffset val="100"/>
        <c:noMultiLvlLbl val="0"/>
      </c:catAx>
      <c:valAx>
        <c:axId val="145924096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Average Accuracy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591782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65217" units="1/cm"/>
          <inkml:channelProperty channel="Y" name="resolution" value="55.6701" units="1/cm"/>
        </inkml:channelProperties>
      </inkml:inkSource>
      <inkml:timestamp xml:id="ts0" timeString="2015-12-01T23:48:22.485"/>
    </inkml:context>
    <inkml:brush xml:id="br0">
      <inkml:brushProperty name="width" value="0.15875" units="cm"/>
      <inkml:brushProperty name="height" value="0.15875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734EB36-9CE2-4793-A43E-AD78F548C6C3}" emma:medium="tactile" emma:mode="ink">
          <msink:context xmlns:msink="http://schemas.microsoft.com/ink/2010/main" type="inkDrawing" rotatedBoundingBox="19759,1899 25576,6411 25294,6775 19477,2262" semanticType="callout" shapeName="Other"/>
        </emma:interpretation>
      </emma:emma>
    </inkml:annotationXML>
    <inkml:trace contextRef="#ctx0" brushRef="#br0">0 0,'24'23,"69"24,23 46,71 0,69 47,47 0,0 0,0 0,0 23,-94-70,-69 0,-70-46,-23 23,-1 0,48 23,22 23,-23-22,1-24,-48-1,24 1,23 0,24 23,46 24,47 23,23 23,-47-23,-69-47,-1 0,-23 0,-46-69,69 92,24 1,23-1,-69 1,-1-24,0 23,24-22,-1-1,-23 23,0-22,1-24,-24-24,0 24,-24-47,-23 1,1-1,-1 0,0-23,-23 24,24-24,-1 23,24 0,-47 0,23 1,0-1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65217" units="1/cm"/>
          <inkml:channelProperty channel="Y" name="resolution" value="55.6701" units="1/cm"/>
        </inkml:channelProperties>
      </inkml:inkSource>
      <inkml:timestamp xml:id="ts0" timeString="2015-12-01T23:48:24.814"/>
    </inkml:context>
    <inkml:brush xml:id="br0">
      <inkml:brushProperty name="width" value="0.15875" units="cm"/>
      <inkml:brushProperty name="height" value="0.15875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0505EE1-5557-43D5-A346-56B23948F163}" emma:medium="tactile" emma:mode="ink">
          <msink:context xmlns:msink="http://schemas.microsoft.com/ink/2010/main" type="inkDrawing" rotatedBoundingBox="20366,6663 24061,2278 24274,2456 20578,6842" semanticType="callout" shapeName="Other"/>
        </emma:interpretation>
      </emma:emma>
    </inkml:annotationXML>
    <inkml:trace contextRef="#ctx0" brushRef="#br0">3868 0,'-93'47,"23"46,-47 0,24 24,23-71,-70 94,1-47,45 24,-22-1,23 24,-1-23,48-1,-1-22,-23-1,0-23,1 0,22-1,0 1,-23 24,1-1,-1-23,23 23,-23-23,0 0,47-24,-24 1,1 23,-1 0,0 0,-22 0,22-24,-23 24,47-23,-24 23,24-24,-24 1,24 23,0-70,-1 46,-22 24,-1 0,0-23,1 23,23-24,-24 1,0-1,24 1,0-24,-1 1,1-24,0 46,23-22,-23-1,-1 0,1 0,0-23,23 24,-24-24,24 23,-23-23,0 23,-1 1,1-24,0 23,0-23,-1 0,24 23,-23-23,0 24,-1-24,1 23,0 0,-1 1,-22-1,23 23,-24-22,24-1,-1 0,-22 1,22-1,1-23,23 23,-47 1,24-24,0 23,-24 23,1-22,-1-1,47 0,-23-23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65217" units="1/cm"/>
          <inkml:channelProperty channel="Y" name="resolution" value="55.6701" units="1/cm"/>
        </inkml:channelProperties>
      </inkml:inkSource>
      <inkml:timestamp xml:id="ts0" timeString="2015-12-01T23:52:04.280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DCD638F-6AD8-4098-A9BA-8D382DF377B3}" emma:medium="tactile" emma:mode="ink">
          <msink:context xmlns:msink="http://schemas.microsoft.com/ink/2010/main" type="inkDrawing" rotatedBoundingBox="22534,9233 22602,7118 23155,7135 23087,9251" semanticType="callout" shapeName="Other">
            <msink:sourceLink direction="to" ref="{E553066C-7085-4B45-978B-A825AF53D483}"/>
            <msink:sourceLink direction="from" ref="{E553066C-7085-4B45-978B-A825AF53D483}"/>
          </msink:context>
        </emma:interpretation>
      </emma:emma>
    </inkml:annotationXML>
    <inkml:trace contextRef="#ctx0" brushRef="#br0">428 0,'0'47,"0"0,0-24,0 0,23 24,-23-1,23 1,-23 23,24 23,-1-23,-23 23,0-46,0 0,0-1,0 1,0 23,23 0,-23-47,0 23,0 1,0 0,0-24,0 24,0-24,0 0,0 24,0-24,0 24,0-24,0 0,0 24,0-24,0 24,0-1,0 1,0-24,0 24,0-24,0 1,0-1,0 0,0 0,0 1,0-1,0 0,0 1,0-1,0 0,0 1,0-1,0 0,-23-23,23 23,0 1,0-1,0 0,0 1,0-1,0-46,0-24,-23 0,-24 1,24-1,23 24,-24 23,1-23,23-1,-23 24,-1-23,1 23,23-23,-23-1,0 1,-1 0,-22-24,22 24,1 0,0 23,23-24,-24 1,1 0,0-1,23 1,-23 0,-1-1,24 1,0 46,24 1,-1-1,-23 0,23-23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65217" units="1/cm"/>
          <inkml:channelProperty channel="Y" name="resolution" value="55.6701" units="1/cm"/>
        </inkml:channelProperties>
      </inkml:inkSource>
      <inkml:timestamp xml:id="ts0" timeString="2015-12-01T23:52:19.522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553066C-7085-4B45-978B-A825AF53D483}" emma:medium="tactile" emma:mode="ink">
          <msink:context xmlns:msink="http://schemas.microsoft.com/ink/2010/main" type="inkDrawing" rotatedBoundingBox="23110,9270 23690,8618 23735,8658 23156,9310" shapeName="Other">
            <msink:destinationLink direction="to" ref="{2DCD638F-6AD8-4098-A9BA-8D382DF377B3}"/>
            <msink:destinationLink direction="from" ref="{2DCD638F-6AD8-4098-A9BA-8D382DF377B3}"/>
          </msink:context>
        </emma:interpretation>
      </emma:emma>
    </inkml:annotationXML>
    <inkml:trace contextRef="#ctx0" brushRef="#br0">0 632,'24'0,"-1"0,0 0,-23-23,24 23,-24-23,0-1,0 1,23 23,-23-23,0-1,23 24,-23-23,24 23,-24-23,23 23,0-23,-23-1,24 24,-1-23,0 0,0-1,1 24,-24-23,23 23,-23-23,23 23,-23-24,24 24,-24-23,23 23,-23-23,23 0,-23-1,24 24,-24-23,0 0,23 23,-23-24,23 1,-23 0,23 23,-23-24,24 24,-1 0,-23-23,23 23</inkml:trace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1CA6A-3598-4DB8-BFE2-9BCA148993E8}" type="datetimeFigureOut">
              <a:rPr lang="en-US" smtClean="0"/>
              <a:t>12/6/2015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AB1C1-6848-4935-9B6D-4855445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1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1CA6A-3598-4DB8-BFE2-9BCA148993E8}" type="datetimeFigureOut">
              <a:rPr lang="en-US" smtClean="0"/>
              <a:t>12/6/2015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AB1C1-6848-4935-9B6D-4855445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661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1CA6A-3598-4DB8-BFE2-9BCA148993E8}" type="datetimeFigureOut">
              <a:rPr lang="en-US" smtClean="0"/>
              <a:t>12/6/2015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AB1C1-6848-4935-9B6D-4855445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633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1CA6A-3598-4DB8-BFE2-9BCA148993E8}" type="datetimeFigureOut">
              <a:rPr lang="en-US" smtClean="0"/>
              <a:t>12/6/2015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AB1C1-6848-4935-9B6D-4855445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585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1CA6A-3598-4DB8-BFE2-9BCA148993E8}" type="datetimeFigureOut">
              <a:rPr lang="en-US" smtClean="0"/>
              <a:t>12/6/2015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AB1C1-6848-4935-9B6D-4855445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108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1CA6A-3598-4DB8-BFE2-9BCA148993E8}" type="datetimeFigureOut">
              <a:rPr lang="en-US" smtClean="0"/>
              <a:t>12/6/2015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AB1C1-6848-4935-9B6D-4855445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83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1CA6A-3598-4DB8-BFE2-9BCA148993E8}" type="datetimeFigureOut">
              <a:rPr lang="en-US" smtClean="0"/>
              <a:t>12/6/2015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AB1C1-6848-4935-9B6D-4855445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055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1CA6A-3598-4DB8-BFE2-9BCA148993E8}" type="datetimeFigureOut">
              <a:rPr lang="en-US" smtClean="0"/>
              <a:t>12/6/2015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AB1C1-6848-4935-9B6D-4855445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37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1CA6A-3598-4DB8-BFE2-9BCA148993E8}" type="datetimeFigureOut">
              <a:rPr lang="en-US" smtClean="0"/>
              <a:t>12/6/2015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AB1C1-6848-4935-9B6D-4855445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418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1CA6A-3598-4DB8-BFE2-9BCA148993E8}" type="datetimeFigureOut">
              <a:rPr lang="en-US" smtClean="0"/>
              <a:t>12/6/2015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AB1C1-6848-4935-9B6D-4855445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784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1CA6A-3598-4DB8-BFE2-9BCA148993E8}" type="datetimeFigureOut">
              <a:rPr lang="en-US" smtClean="0"/>
              <a:t>12/6/2015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AB1C1-6848-4935-9B6D-4855445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68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41CA6A-3598-4DB8-BFE2-9BCA148993E8}" type="datetimeFigureOut">
              <a:rPr lang="en-US" smtClean="0"/>
              <a:t>12/6/2015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AB1C1-6848-4935-9B6D-4855445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916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6.emf"/><Relationship Id="rId7" Type="http://schemas.openxmlformats.org/officeDocument/2006/relationships/customXml" Target="../ink/ink3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emf"/><Relationship Id="rId10" Type="http://schemas.openxmlformats.org/officeDocument/2006/relationships/image" Target="../media/image9.emf"/><Relationship Id="rId4" Type="http://schemas.openxmlformats.org/officeDocument/2006/relationships/customXml" Target="../ink/ink2.xml"/><Relationship Id="rId9" Type="http://schemas.openxmlformats.org/officeDocument/2006/relationships/customXml" Target="../ink/ink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29226"/>
          </a:xfrm>
        </p:spPr>
        <p:txBody>
          <a:bodyPr>
            <a:noAutofit/>
          </a:bodyPr>
          <a:lstStyle/>
          <a:p>
            <a:r>
              <a:rPr lang="en-US" sz="4000" dirty="0" smtClean="0"/>
              <a:t>Computer-Aided Diagnostics of Prostate Cancer with Automated Image Analysis using Expert-Supervised Machine Learning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Benjamin Warrick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28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3371" y="3729926"/>
            <a:ext cx="1342938" cy="42262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 err="1" smtClean="0"/>
              <a:t>wndchrm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396" y="2238375"/>
            <a:ext cx="2355987" cy="1838675"/>
          </a:xfrm>
          <a:prstGeom prst="rect">
            <a:avLst/>
          </a:prstGeom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371" y="4077050"/>
            <a:ext cx="1283313" cy="104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33925" y="2028359"/>
            <a:ext cx="1342938" cy="4226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smtClean="0"/>
              <a:t>wndchrm</a:t>
            </a:r>
            <a:endParaRPr lang="en-US" sz="2400" dirty="0"/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25" y="2375483"/>
            <a:ext cx="1283313" cy="104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82458" y="5199398"/>
            <a:ext cx="1342938" cy="4226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smtClean="0"/>
              <a:t>wndchrm</a:t>
            </a:r>
            <a:endParaRPr lang="en-US" sz="2400" dirty="0"/>
          </a:p>
        </p:txBody>
      </p:sp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58" y="5546522"/>
            <a:ext cx="1283313" cy="104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2956083" y="5241343"/>
            <a:ext cx="1342938" cy="4226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smtClean="0"/>
              <a:t>wndchrm</a:t>
            </a:r>
            <a:endParaRPr lang="en-US" sz="2400" dirty="0"/>
          </a:p>
        </p:txBody>
      </p:sp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083" y="5588467"/>
            <a:ext cx="1283313" cy="104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4988479" y="5063586"/>
            <a:ext cx="1342938" cy="4226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err="1" smtClean="0"/>
              <a:t>wndchrm</a:t>
            </a:r>
            <a:endParaRPr lang="en-US" sz="2400" dirty="0"/>
          </a:p>
        </p:txBody>
      </p:sp>
      <p:pic>
        <p:nvPicPr>
          <p:cNvPr id="13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479" y="5410710"/>
            <a:ext cx="1283313" cy="104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6885789" y="5199397"/>
            <a:ext cx="1342938" cy="4226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err="1" smtClean="0"/>
              <a:t>wndchrm</a:t>
            </a:r>
            <a:endParaRPr lang="en-US" sz="2400" dirty="0"/>
          </a:p>
        </p:txBody>
      </p:sp>
      <p:pic>
        <p:nvPicPr>
          <p:cNvPr id="15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789" y="5546521"/>
            <a:ext cx="1283313" cy="104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8815257" y="3402944"/>
            <a:ext cx="1342938" cy="4226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err="1" smtClean="0"/>
              <a:t>wndchrm</a:t>
            </a:r>
            <a:endParaRPr lang="en-US" sz="2400" dirty="0"/>
          </a:p>
        </p:txBody>
      </p:sp>
      <p:pic>
        <p:nvPicPr>
          <p:cNvPr id="17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257" y="3750068"/>
            <a:ext cx="1283313" cy="104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9175984" y="5139086"/>
            <a:ext cx="1342938" cy="4226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err="1" smtClean="0"/>
              <a:t>wndchrm</a:t>
            </a:r>
            <a:endParaRPr lang="en-US" sz="2400" dirty="0"/>
          </a:p>
        </p:txBody>
      </p:sp>
      <p:pic>
        <p:nvPicPr>
          <p:cNvPr id="19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984" y="5486210"/>
            <a:ext cx="1283313" cy="104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6945414" y="300037"/>
            <a:ext cx="1342938" cy="4226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err="1" smtClean="0"/>
              <a:t>wndchrm</a:t>
            </a:r>
            <a:endParaRPr lang="en-US" sz="2400" dirty="0"/>
          </a:p>
        </p:txBody>
      </p:sp>
      <p:pic>
        <p:nvPicPr>
          <p:cNvPr id="2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414" y="647161"/>
            <a:ext cx="1283313" cy="104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9155131" y="375537"/>
            <a:ext cx="1342938" cy="4226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err="1" smtClean="0"/>
              <a:t>wndchrm</a:t>
            </a:r>
            <a:endParaRPr lang="en-US" sz="2400" dirty="0"/>
          </a:p>
        </p:txBody>
      </p:sp>
      <p:pic>
        <p:nvPicPr>
          <p:cNvPr id="23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5131" y="722661"/>
            <a:ext cx="1283313" cy="104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Content Placeholder 2"/>
          <p:cNvSpPr txBox="1">
            <a:spLocks/>
          </p:cNvSpPr>
          <p:nvPr/>
        </p:nvSpPr>
        <p:spPr>
          <a:xfrm>
            <a:off x="10249775" y="1892547"/>
            <a:ext cx="1342938" cy="4226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err="1" smtClean="0"/>
              <a:t>wndchrm</a:t>
            </a:r>
            <a:endParaRPr lang="en-US" sz="2400" dirty="0"/>
          </a:p>
        </p:txBody>
      </p:sp>
      <p:pic>
        <p:nvPicPr>
          <p:cNvPr id="25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775" y="2239671"/>
            <a:ext cx="1283313" cy="104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" name="Straight Arrow Connector 25"/>
          <p:cNvCxnSpPr/>
          <p:nvPr/>
        </p:nvCxnSpPr>
        <p:spPr>
          <a:xfrm flipV="1">
            <a:off x="6694415" y="1695784"/>
            <a:ext cx="469783" cy="54259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6710522" y="1526796"/>
            <a:ext cx="2444609" cy="123425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6795083" y="2899794"/>
            <a:ext cx="3363112" cy="25791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795083" y="3614256"/>
            <a:ext cx="1770077" cy="46279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795083" y="4077050"/>
            <a:ext cx="2147581" cy="127334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6331417" y="4274379"/>
            <a:ext cx="597889" cy="78920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417389" y="4370665"/>
            <a:ext cx="0" cy="58722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4102217" y="4370665"/>
            <a:ext cx="478172" cy="76842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1817238" y="4370665"/>
            <a:ext cx="2284979" cy="129330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2894202" y="3614257"/>
            <a:ext cx="1208015" cy="55507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2055027" y="2701255"/>
            <a:ext cx="1921355" cy="6272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376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ROI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275" y="1690688"/>
            <a:ext cx="3798553" cy="1329349"/>
          </a:xfrm>
        </p:spPr>
        <p:txBody>
          <a:bodyPr>
            <a:normAutofit/>
          </a:bodyPr>
          <a:lstStyle/>
          <a:p>
            <a:r>
              <a:rPr lang="en-US" dirty="0" smtClean="0"/>
              <a:t>MUCH easier on CPU</a:t>
            </a:r>
          </a:p>
          <a:p>
            <a:r>
              <a:rPr lang="en-US" dirty="0" err="1" smtClean="0"/>
              <a:t>OpenCV</a:t>
            </a:r>
            <a:r>
              <a:rPr lang="en-US" dirty="0" smtClean="0"/>
              <a:t> </a:t>
            </a:r>
            <a:r>
              <a:rPr lang="en-US" dirty="0" err="1" smtClean="0"/>
              <a:t>.Net</a:t>
            </a:r>
            <a:r>
              <a:rPr lang="en-US" dirty="0" smtClean="0"/>
              <a:t> C#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676" y="365125"/>
            <a:ext cx="7049049" cy="47055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352" y="2864557"/>
            <a:ext cx="3406435" cy="2827265"/>
          </a:xfrm>
          <a:prstGeom prst="rect">
            <a:avLst/>
          </a:prstGeom>
          <a:effectLst>
            <a:outerShdw blurRad="50800" dist="50800" dir="3420000" sx="103000" sy="103000" algn="ctr" rotWithShape="0">
              <a:schemeClr val="tx1">
                <a:lumMod val="50000"/>
                <a:lumOff val="50000"/>
                <a:alpha val="54000"/>
              </a:schemeClr>
            </a:outerShdw>
          </a:effec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57" y="3724712"/>
            <a:ext cx="1755714" cy="1434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miley Face 5"/>
          <p:cNvSpPr/>
          <p:nvPr/>
        </p:nvSpPr>
        <p:spPr>
          <a:xfrm>
            <a:off x="1379159" y="3909073"/>
            <a:ext cx="792535" cy="792535"/>
          </a:xfrm>
          <a:prstGeom prst="smileyFac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20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ROI 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583" y="1825625"/>
            <a:ext cx="3522785" cy="4351338"/>
          </a:xfrm>
        </p:spPr>
        <p:txBody>
          <a:bodyPr/>
          <a:lstStyle/>
          <a:p>
            <a:r>
              <a:rPr lang="en-US" dirty="0" smtClean="0"/>
              <a:t>Best results with low standard deviation.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5358878"/>
              </p:ext>
            </p:extLst>
          </p:nvPr>
        </p:nvGraphicFramePr>
        <p:xfrm>
          <a:off x="4240482" y="2074985"/>
          <a:ext cx="7719255" cy="46522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4590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Conclusion: </a:t>
            </a:r>
            <a:br>
              <a:rPr lang="en-US" dirty="0" smtClean="0"/>
            </a:br>
            <a:r>
              <a:rPr lang="en-US" sz="3600" dirty="0" smtClean="0"/>
              <a:t>Yes, a software system can be trained to identify cancer!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4933427" cy="29644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Why?</a:t>
            </a:r>
          </a:p>
          <a:p>
            <a:r>
              <a:rPr lang="en-US" dirty="0" smtClean="0"/>
              <a:t>Boosting</a:t>
            </a:r>
          </a:p>
          <a:p>
            <a:r>
              <a:rPr lang="en-US" dirty="0" smtClean="0"/>
              <a:t>Hands-on human supervision</a:t>
            </a:r>
          </a:p>
          <a:p>
            <a:r>
              <a:rPr lang="en-US" dirty="0" smtClean="0"/>
              <a:t>Improved methods</a:t>
            </a:r>
          </a:p>
          <a:p>
            <a:pPr lvl="1"/>
            <a:r>
              <a:rPr lang="en-US" dirty="0" smtClean="0"/>
              <a:t>Tile size</a:t>
            </a:r>
          </a:p>
          <a:p>
            <a:pPr lvl="1"/>
            <a:r>
              <a:rPr lang="en-US" dirty="0" smtClean="0"/>
              <a:t>Extra training in troubled areas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071" y="2378633"/>
            <a:ext cx="5189290" cy="4479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7311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7431"/>
            <a:ext cx="10515600" cy="855677"/>
          </a:xfrm>
        </p:spPr>
        <p:txBody>
          <a:bodyPr>
            <a:normAutofit/>
          </a:bodyPr>
          <a:lstStyle/>
          <a:p>
            <a:r>
              <a:rPr lang="en-US" sz="3200" dirty="0" smtClean="0"/>
              <a:t>J2 – A software system that can be trained to identify cancer. </a:t>
            </a:r>
            <a:endParaRPr lang="en-US" sz="3200" dirty="0"/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819" y="1169482"/>
            <a:ext cx="9238215" cy="5421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1315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J2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2920068" cy="373189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Construction</a:t>
            </a:r>
          </a:p>
          <a:p>
            <a:pPr lvl="1"/>
            <a:r>
              <a:rPr lang="en-US" dirty="0" smtClean="0"/>
              <a:t>Java</a:t>
            </a:r>
          </a:p>
          <a:p>
            <a:pPr lvl="1"/>
            <a:r>
              <a:rPr lang="en-US" dirty="0" err="1" smtClean="0"/>
              <a:t>OpenCV</a:t>
            </a:r>
            <a:endParaRPr lang="en-US" dirty="0" smtClean="0"/>
          </a:p>
          <a:p>
            <a:pPr lvl="1"/>
            <a:r>
              <a:rPr lang="en-US" dirty="0" err="1" smtClean="0"/>
              <a:t>wndchrm</a:t>
            </a:r>
            <a:endParaRPr lang="en-US" dirty="0" smtClean="0"/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Create a project</a:t>
            </a:r>
          </a:p>
          <a:p>
            <a:pPr lvl="1"/>
            <a:r>
              <a:rPr lang="en-US" dirty="0" smtClean="0"/>
              <a:t>Add images</a:t>
            </a:r>
          </a:p>
          <a:p>
            <a:pPr lvl="1"/>
            <a:r>
              <a:rPr lang="en-US" dirty="0" smtClean="0"/>
              <a:t>One by one, </a:t>
            </a:r>
            <a:br>
              <a:rPr lang="en-US" dirty="0" smtClean="0"/>
            </a:br>
            <a:r>
              <a:rPr lang="en-US" dirty="0" smtClean="0"/>
              <a:t>correct each image.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9308" y="680469"/>
            <a:ext cx="1095375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069" y="680469"/>
            <a:ext cx="1095375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950" y="3003871"/>
            <a:ext cx="106680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537707" y="195441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32946" y="195441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9" name="Straight Arrow Connector 8"/>
          <p:cNvCxnSpPr>
            <a:stCxn id="7" idx="2"/>
          </p:cNvCxnSpPr>
          <p:nvPr/>
        </p:nvCxnSpPr>
        <p:spPr>
          <a:xfrm>
            <a:off x="7691756" y="2323750"/>
            <a:ext cx="547688" cy="68012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8" idx="2"/>
          </p:cNvCxnSpPr>
          <p:nvPr/>
        </p:nvCxnSpPr>
        <p:spPr>
          <a:xfrm flipH="1">
            <a:off x="9139308" y="2323750"/>
            <a:ext cx="547687" cy="78017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193" y="4925518"/>
            <a:ext cx="12573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595146" y="4169328"/>
            <a:ext cx="4613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accent6">
                    <a:lumMod val="75000"/>
                  </a:schemeClr>
                </a:solidFill>
              </a:rPr>
              <a:t>?</a:t>
            </a:r>
            <a:endParaRPr lang="en-US" sz="60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/>
          <p:cNvCxnSpPr>
            <a:stCxn id="6" idx="1"/>
          </p:cNvCxnSpPr>
          <p:nvPr/>
        </p:nvCxnSpPr>
        <p:spPr>
          <a:xfrm flipH="1">
            <a:off x="7256478" y="3737296"/>
            <a:ext cx="945472" cy="93986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618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320" y="1480185"/>
            <a:ext cx="3926747" cy="1848753"/>
          </a:xfrm>
        </p:spPr>
        <p:txBody>
          <a:bodyPr/>
          <a:lstStyle/>
          <a:p>
            <a:r>
              <a:rPr lang="en-US" sz="2400" dirty="0" smtClean="0"/>
              <a:t>46 images total</a:t>
            </a:r>
          </a:p>
          <a:p>
            <a:r>
              <a:rPr lang="en-US" sz="2400" dirty="0" smtClean="0"/>
              <a:t>15-20 minutes processing time per. </a:t>
            </a:r>
          </a:p>
          <a:p>
            <a:r>
              <a:rPr lang="en-US" sz="2400" dirty="0" smtClean="0"/>
              <a:t>75%-78% accuracy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726490"/>
              </p:ext>
            </p:extLst>
          </p:nvPr>
        </p:nvGraphicFramePr>
        <p:xfrm>
          <a:off x="1397641" y="3566277"/>
          <a:ext cx="1876159" cy="297180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81795"/>
                <a:gridCol w="994364"/>
              </a:tblGrid>
              <a:tr h="2971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23 </a:t>
                      </a:r>
                      <a:r>
                        <a:rPr lang="en-US" sz="1800" u="none" strike="noStrike" dirty="0">
                          <a:effectLst/>
                        </a:rPr>
                        <a:t>100x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71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Features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Accuracy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</a:tr>
              <a:tr h="297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0.74959</a:t>
                      </a:r>
                    </a:p>
                  </a:txBody>
                  <a:tcPr marL="0" marR="0" marT="0" marB="0" anchor="b"/>
                </a:tc>
              </a:tr>
              <a:tr h="297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0.746995</a:t>
                      </a:r>
                    </a:p>
                  </a:txBody>
                  <a:tcPr marL="0" marR="0" marT="0" marB="0" anchor="b"/>
                </a:tc>
              </a:tr>
              <a:tr h="297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0.753825</a:t>
                      </a:r>
                    </a:p>
                  </a:txBody>
                  <a:tcPr marL="0" marR="0" marT="0" marB="0" anchor="b"/>
                </a:tc>
              </a:tr>
              <a:tr h="297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0.764754</a:t>
                      </a:r>
                    </a:p>
                  </a:txBody>
                  <a:tcPr marL="0" marR="0" marT="0" marB="0" anchor="b"/>
                </a:tc>
              </a:tr>
              <a:tr h="297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0.778962</a:t>
                      </a:r>
                    </a:p>
                  </a:txBody>
                  <a:tcPr marL="0" marR="0" marT="0" marB="0" anchor="b"/>
                </a:tc>
              </a:tr>
              <a:tr h="297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0.785929</a:t>
                      </a:r>
                    </a:p>
                  </a:txBody>
                  <a:tcPr marL="0" marR="0" marT="0" marB="0" anchor="b"/>
                </a:tc>
              </a:tr>
              <a:tr h="297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0.778689</a:t>
                      </a:r>
                    </a:p>
                  </a:txBody>
                  <a:tcPr marL="0" marR="0" marT="0" marB="0" anchor="b"/>
                </a:tc>
              </a:tr>
              <a:tr h="2971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0.760109</a:t>
                      </a: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0024358"/>
              </p:ext>
            </p:extLst>
          </p:nvPr>
        </p:nvGraphicFramePr>
        <p:xfrm>
          <a:off x="5181600" y="1229360"/>
          <a:ext cx="6604000" cy="436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51914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214295"/>
              </p:ext>
            </p:extLst>
          </p:nvPr>
        </p:nvGraphicFramePr>
        <p:xfrm>
          <a:off x="2015222" y="459608"/>
          <a:ext cx="8128000" cy="194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Problems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Solutions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Need more experiments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More a planned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Need</a:t>
                      </a:r>
                      <a:r>
                        <a:rPr lang="en-US" baseline="0" dirty="0" smtClean="0"/>
                        <a:t> more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We’re getting more data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Cumbersome interface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Make interface improvements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CPU intensive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Parallel</a:t>
                      </a:r>
                      <a:r>
                        <a:rPr lang="en-US" b="1" baseline="0" dirty="0" smtClean="0"/>
                        <a:t> processing and LOTS of CPUs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Cloud 6"/>
          <p:cNvSpPr/>
          <p:nvPr/>
        </p:nvSpPr>
        <p:spPr>
          <a:xfrm>
            <a:off x="5470806" y="2729758"/>
            <a:ext cx="5627077" cy="3727938"/>
          </a:xfrm>
          <a:prstGeom prst="cloud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787" y="3343767"/>
            <a:ext cx="692207" cy="565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394" y="3310326"/>
            <a:ext cx="692207" cy="565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344" y="3343767"/>
            <a:ext cx="692207" cy="565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053" y="3010854"/>
            <a:ext cx="692207" cy="565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7664" y="3559924"/>
            <a:ext cx="692207" cy="565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9949" y="3728757"/>
            <a:ext cx="692207" cy="565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846" y="4269208"/>
            <a:ext cx="692207" cy="565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980" y="3875944"/>
            <a:ext cx="692207" cy="565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294" y="4011566"/>
            <a:ext cx="692207" cy="565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497" y="3986279"/>
            <a:ext cx="692207" cy="565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704" y="4061785"/>
            <a:ext cx="692207" cy="565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21" y="4441562"/>
            <a:ext cx="692207" cy="565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227" y="5098464"/>
            <a:ext cx="692207" cy="565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74" y="4627633"/>
            <a:ext cx="692207" cy="565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920" y="5283022"/>
            <a:ext cx="692207" cy="565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921" y="4717404"/>
            <a:ext cx="692207" cy="565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497" y="5467580"/>
            <a:ext cx="692207" cy="565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6629" y="4724371"/>
            <a:ext cx="692207" cy="565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649" y="5098464"/>
            <a:ext cx="692207" cy="565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048" y="4434595"/>
            <a:ext cx="692207" cy="565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493" y="5330939"/>
            <a:ext cx="692207" cy="565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01" y="4061785"/>
            <a:ext cx="3086100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" name="Straight Arrow Connector 29"/>
          <p:cNvCxnSpPr/>
          <p:nvPr/>
        </p:nvCxnSpPr>
        <p:spPr>
          <a:xfrm flipV="1">
            <a:off x="3562001" y="4627403"/>
            <a:ext cx="1697896" cy="28304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3240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639811" cy="1325563"/>
          </a:xfrm>
        </p:spPr>
        <p:txBody>
          <a:bodyPr/>
          <a:lstStyle/>
          <a:p>
            <a:r>
              <a:rPr lang="en-US" dirty="0" smtClean="0"/>
              <a:t>But How?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14644" cy="1672584"/>
          </a:xfrm>
        </p:spPr>
        <p:txBody>
          <a:bodyPr/>
          <a:lstStyle/>
          <a:p>
            <a:r>
              <a:rPr lang="en-US" dirty="0" smtClean="0"/>
              <a:t>Remote Procedure Calls?</a:t>
            </a:r>
          </a:p>
          <a:p>
            <a:r>
              <a:rPr lang="en-US" dirty="0" smtClean="0"/>
              <a:t>Remote Desktop?</a:t>
            </a:r>
          </a:p>
          <a:p>
            <a:r>
              <a:rPr lang="en-US" dirty="0" smtClean="0"/>
              <a:t>Client Server (Web Page)???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509856" y="998291"/>
            <a:ext cx="1535185" cy="650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Desktop</a:t>
            </a:r>
          </a:p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229287" y="998291"/>
            <a:ext cx="1535185" cy="65014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Remote</a:t>
            </a:r>
          </a:p>
          <a:p>
            <a:pPr algn="ctr"/>
            <a:r>
              <a:rPr lang="en-US" dirty="0" smtClean="0"/>
              <a:t>Procedures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8045041" y="1239474"/>
            <a:ext cx="1184246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8045041" y="1407254"/>
            <a:ext cx="1184246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771312" y="2752988"/>
            <a:ext cx="1535185" cy="65014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Desktop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490743" y="2551652"/>
            <a:ext cx="1951840" cy="118983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Remote Session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8306497" y="2994171"/>
            <a:ext cx="1184246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8306497" y="3161951"/>
            <a:ext cx="1184246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9699070" y="2669098"/>
            <a:ext cx="1535185" cy="650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Desktop</a:t>
            </a:r>
          </a:p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942824" y="4632122"/>
            <a:ext cx="1535185" cy="65014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Desktop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662255" y="4514675"/>
            <a:ext cx="1802237" cy="9297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</a:t>
            </a:r>
          </a:p>
          <a:p>
            <a:pPr algn="ctr"/>
            <a:r>
              <a:rPr lang="en-US" dirty="0" smtClean="0"/>
              <a:t>Server</a:t>
            </a:r>
          </a:p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5478009" y="4873305"/>
            <a:ext cx="1184246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5478009" y="5041085"/>
            <a:ext cx="1184246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953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Cloud-Based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9238" y="1801857"/>
            <a:ext cx="1200325" cy="51490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885300" y="1898652"/>
            <a:ext cx="1200325" cy="649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89820" y="2383873"/>
            <a:ext cx="2248249" cy="652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Java Application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489820" y="3112317"/>
            <a:ext cx="1124124" cy="65434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wndchrm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89445" y="3112317"/>
            <a:ext cx="1048624" cy="65434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</a:t>
            </a:r>
          </a:p>
          <a:p>
            <a:pPr algn="ctr"/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139031" y="2430712"/>
            <a:ext cx="2667699" cy="243280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JavaScript/HTML</a:t>
            </a:r>
          </a:p>
          <a:p>
            <a:pPr algn="ctr"/>
            <a:r>
              <a:rPr lang="en-US" dirty="0" smtClean="0"/>
              <a:t>Interface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</p:txBody>
      </p:sp>
      <p:cxnSp>
        <p:nvCxnSpPr>
          <p:cNvPr id="10" name="Straight Arrow Connector 9"/>
          <p:cNvCxnSpPr>
            <a:endCxn id="5" idx="3"/>
          </p:cNvCxnSpPr>
          <p:nvPr/>
        </p:nvCxnSpPr>
        <p:spPr>
          <a:xfrm flipH="1" flipV="1">
            <a:off x="5738069" y="2710345"/>
            <a:ext cx="2109831" cy="84973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489820" y="3850547"/>
            <a:ext cx="2248249" cy="23237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Plenty of CPUs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876" y="5249674"/>
            <a:ext cx="692207" cy="565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70" y="5249674"/>
            <a:ext cx="692207" cy="565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877" y="4692445"/>
            <a:ext cx="692207" cy="565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70" y="4688249"/>
            <a:ext cx="692207" cy="565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Straight Arrow Connector 19"/>
          <p:cNvCxnSpPr/>
          <p:nvPr/>
        </p:nvCxnSpPr>
        <p:spPr>
          <a:xfrm flipH="1" flipV="1">
            <a:off x="5890469" y="2862745"/>
            <a:ext cx="2634143" cy="108987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6042869" y="3015145"/>
            <a:ext cx="2634143" cy="108987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6195269" y="3167545"/>
            <a:ext cx="2634143" cy="108987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520729" y="3126999"/>
            <a:ext cx="1929468" cy="137579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AJAX</a:t>
            </a:r>
          </a:p>
          <a:p>
            <a:pPr algn="ctr"/>
            <a:r>
              <a:rPr lang="en-US" dirty="0"/>
              <a:t>&amp;</a:t>
            </a:r>
            <a:endParaRPr lang="en-US" dirty="0" smtClean="0"/>
          </a:p>
          <a:p>
            <a:pPr algn="ctr"/>
            <a:r>
              <a:rPr lang="en-US" dirty="0" smtClean="0"/>
              <a:t>Parallel Processing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5738069" y="2558644"/>
            <a:ext cx="1782660" cy="746618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lowchart: Magnetic Disk 10"/>
          <p:cNvSpPr/>
          <p:nvPr/>
        </p:nvSpPr>
        <p:spPr>
          <a:xfrm>
            <a:off x="1828800" y="2279363"/>
            <a:ext cx="1090569" cy="86301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2919369" y="2601288"/>
            <a:ext cx="570451" cy="52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2919369" y="2794235"/>
            <a:ext cx="570451" cy="52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0315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307" y="1825625"/>
            <a:ext cx="3415018" cy="164909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Software that can learn directly from a pathologist well enough to assist a pathologist in diagnosing prostate cancer.</a:t>
            </a:r>
            <a:endParaRPr 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745" y="789614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3167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673367" cy="1325563"/>
          </a:xfrm>
        </p:spPr>
        <p:txBody>
          <a:bodyPr/>
          <a:lstStyle/>
          <a:p>
            <a:r>
              <a:rPr lang="en-US" dirty="0" smtClean="0"/>
              <a:t>Software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1068"/>
            <a:ext cx="4346196" cy="220948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Speed!!!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Improved image display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Different tile sizes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Change image order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Accuracy test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419988" y="1843088"/>
            <a:ext cx="46733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583573" y="3043427"/>
            <a:ext cx="5431172" cy="3207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Rediscover &gt;85%</a:t>
            </a:r>
          </a:p>
          <a:p>
            <a:r>
              <a:rPr lang="en-US" dirty="0" smtClean="0"/>
              <a:t>Improve beyond 85%</a:t>
            </a:r>
          </a:p>
          <a:p>
            <a:r>
              <a:rPr lang="en-US" dirty="0" smtClean="0"/>
              <a:t>Create a practical automated cancer screening system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528456" y="1012091"/>
            <a:ext cx="12506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accent6">
                    <a:lumMod val="75000"/>
                  </a:schemeClr>
                </a:solidFill>
              </a:rPr>
              <a:t>85%</a:t>
            </a:r>
            <a:endParaRPr lang="en-US" sz="48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7642371" y="1669410"/>
            <a:ext cx="978364" cy="752569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9455791" y="353736"/>
            <a:ext cx="978364" cy="752569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50547"/>
            <a:ext cx="4790604" cy="3007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5789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Long-term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72354" cy="4351338"/>
          </a:xfrm>
        </p:spPr>
        <p:txBody>
          <a:bodyPr/>
          <a:lstStyle/>
          <a:p>
            <a:r>
              <a:rPr lang="en-US" dirty="0" smtClean="0"/>
              <a:t>A network of systems contributing to a common learning set</a:t>
            </a:r>
          </a:p>
          <a:p>
            <a:r>
              <a:rPr lang="en-US" dirty="0" smtClean="0"/>
              <a:t>Different forms of cancer</a:t>
            </a:r>
          </a:p>
          <a:p>
            <a:r>
              <a:rPr lang="en-US" dirty="0" smtClean="0"/>
              <a:t>Rivals the accuracy of human pathologists</a:t>
            </a:r>
          </a:p>
          <a:p>
            <a:endParaRPr lang="en-US" dirty="0"/>
          </a:p>
        </p:txBody>
      </p:sp>
      <p:sp>
        <p:nvSpPr>
          <p:cNvPr id="4" name="Cloud 3"/>
          <p:cNvSpPr/>
          <p:nvPr/>
        </p:nvSpPr>
        <p:spPr>
          <a:xfrm>
            <a:off x="6074812" y="420310"/>
            <a:ext cx="5627077" cy="3727938"/>
          </a:xfrm>
          <a:prstGeom prst="cloud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Can 4"/>
          <p:cNvSpPr/>
          <p:nvPr/>
        </p:nvSpPr>
        <p:spPr>
          <a:xfrm>
            <a:off x="9536752" y="1568891"/>
            <a:ext cx="1160585" cy="158261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Features</a:t>
            </a:r>
            <a:endParaRPr lang="en-US" dirty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504" y="5180094"/>
            <a:ext cx="1518016" cy="993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5276675" y="4148248"/>
            <a:ext cx="1409351" cy="103184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981" y="5332495"/>
            <a:ext cx="1518016" cy="993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V="1">
            <a:off x="6602136" y="4236441"/>
            <a:ext cx="1090569" cy="109605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172" y="5424773"/>
            <a:ext cx="1518016" cy="993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" name="Straight Arrow Connector 25"/>
          <p:cNvCxnSpPr/>
          <p:nvPr/>
        </p:nvCxnSpPr>
        <p:spPr>
          <a:xfrm flipV="1">
            <a:off x="8556771" y="4303553"/>
            <a:ext cx="331580" cy="102894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6752" y="5332495"/>
            <a:ext cx="1518016" cy="993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" name="Straight Arrow Connector 29"/>
          <p:cNvCxnSpPr/>
          <p:nvPr/>
        </p:nvCxnSpPr>
        <p:spPr>
          <a:xfrm flipH="1" flipV="1">
            <a:off x="9924176" y="3967993"/>
            <a:ext cx="596263" cy="133239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128642" y="1325051"/>
            <a:ext cx="2248249" cy="652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Java Application</a:t>
            </a:r>
            <a:endParaRPr lang="en-US" dirty="0"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142" y="2727665"/>
            <a:ext cx="692207" cy="565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936" y="2727665"/>
            <a:ext cx="692207" cy="565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143" y="2170436"/>
            <a:ext cx="692207" cy="565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936" y="2166240"/>
            <a:ext cx="692207" cy="565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196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Prostate Cancer?</a:t>
            </a:r>
            <a:endParaRPr lang="en-US" dirty="0"/>
          </a:p>
        </p:txBody>
      </p:sp>
      <p:pic>
        <p:nvPicPr>
          <p:cNvPr id="1026" name="Picture 2" descr="http://newtampaurology.com/wp-content/uploads/2012/07/uretra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58181"/>
            <a:ext cx="4105275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8200" y="2122415"/>
            <a:ext cx="484114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Relatively easy to diagnose.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Plenty of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Prostate cancer is the most common form of cancer in men, other than skin cancer.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Diagnosis is arduous!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5693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Prostate Cancer Screening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3438525" cy="4351338"/>
          </a:xfrm>
        </p:spPr>
        <p:txBody>
          <a:bodyPr/>
          <a:lstStyle/>
          <a:p>
            <a:r>
              <a:rPr lang="en-US" dirty="0" smtClean="0"/>
              <a:t>PSA Test</a:t>
            </a:r>
          </a:p>
          <a:p>
            <a:r>
              <a:rPr lang="en-US" dirty="0" smtClean="0"/>
              <a:t>Palpation</a:t>
            </a:r>
          </a:p>
          <a:p>
            <a:r>
              <a:rPr lang="en-US" dirty="0" smtClean="0"/>
              <a:t>Biopsy</a:t>
            </a:r>
          </a:p>
          <a:p>
            <a:pPr lvl="1"/>
            <a:r>
              <a:rPr lang="en-US" dirty="0" smtClean="0"/>
              <a:t>12-130 needles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662" y="1991519"/>
            <a:ext cx="290512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9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Diagnosis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19700" y="365125"/>
            <a:ext cx="6429375" cy="146367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36 to as many as 390 slides!</a:t>
            </a:r>
          </a:p>
          <a:p>
            <a:r>
              <a:rPr lang="en-US" dirty="0" smtClean="0"/>
              <a:t>Requires a pathologist to study each slide</a:t>
            </a:r>
          </a:p>
          <a:p>
            <a:r>
              <a:rPr lang="en-US" dirty="0" smtClean="0"/>
              <a:t>Highly accurate – very slow and expensive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2" y="2238375"/>
            <a:ext cx="5272501" cy="4114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205" y="2246764"/>
            <a:ext cx="5327332" cy="416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7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56589" cy="4351338"/>
          </a:xfrm>
        </p:spPr>
        <p:txBody>
          <a:bodyPr/>
          <a:lstStyle/>
          <a:p>
            <a:r>
              <a:rPr lang="en-US" dirty="0" smtClean="0"/>
              <a:t>Programming a computer to act without having to program it specifically.</a:t>
            </a:r>
          </a:p>
          <a:p>
            <a:r>
              <a:rPr lang="en-US" dirty="0" smtClean="0"/>
              <a:t>Good examples: </a:t>
            </a:r>
          </a:p>
          <a:p>
            <a:pPr lvl="1"/>
            <a:r>
              <a:rPr lang="en-US" dirty="0" smtClean="0"/>
              <a:t>Voice recognition software. </a:t>
            </a:r>
          </a:p>
          <a:p>
            <a:pPr lvl="1"/>
            <a:r>
              <a:rPr lang="en-US" dirty="0" smtClean="0"/>
              <a:t>Google’s self driving car. </a:t>
            </a:r>
          </a:p>
          <a:p>
            <a:pPr lvl="1"/>
            <a:r>
              <a:rPr lang="en-US" dirty="0" smtClean="0"/>
              <a:t>Customer behavior prediction</a:t>
            </a:r>
          </a:p>
          <a:p>
            <a:pPr lvl="1"/>
            <a:r>
              <a:rPr lang="en-US" dirty="0" smtClean="0"/>
              <a:t>Search engines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18914" y="880303"/>
            <a:ext cx="439735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If</a:t>
            </a:r>
            <a:r>
              <a:rPr lang="en-US" sz="2800" dirty="0" smtClean="0"/>
              <a:t> A </a:t>
            </a:r>
            <a:r>
              <a:rPr lang="en-US" sz="2800" dirty="0" smtClean="0">
                <a:solidFill>
                  <a:srgbClr val="0070C0"/>
                </a:solidFill>
              </a:rPr>
              <a:t>and</a:t>
            </a:r>
            <a:r>
              <a:rPr lang="en-US" sz="2800" dirty="0" smtClean="0"/>
              <a:t> B </a:t>
            </a:r>
            <a:r>
              <a:rPr lang="en-US" sz="2800" dirty="0" smtClean="0">
                <a:solidFill>
                  <a:srgbClr val="0070C0"/>
                </a:solidFill>
              </a:rPr>
              <a:t>then</a:t>
            </a:r>
            <a:r>
              <a:rPr lang="en-US" sz="2800" dirty="0" smtClean="0"/>
              <a:t> C</a:t>
            </a:r>
          </a:p>
          <a:p>
            <a:r>
              <a:rPr lang="en-US" sz="2800" dirty="0" smtClean="0">
                <a:solidFill>
                  <a:srgbClr val="0070C0"/>
                </a:solidFill>
              </a:rPr>
              <a:t>If</a:t>
            </a:r>
            <a:r>
              <a:rPr lang="en-US" sz="2800" dirty="0" smtClean="0"/>
              <a:t> C </a:t>
            </a:r>
            <a:r>
              <a:rPr lang="en-US" sz="2800" dirty="0" smtClean="0">
                <a:solidFill>
                  <a:srgbClr val="0070C0"/>
                </a:solidFill>
              </a:rPr>
              <a:t>or</a:t>
            </a:r>
            <a:r>
              <a:rPr lang="en-US" sz="2800" dirty="0" smtClean="0"/>
              <a:t> D </a:t>
            </a:r>
            <a:r>
              <a:rPr lang="en-US" sz="2800" dirty="0" smtClean="0">
                <a:solidFill>
                  <a:srgbClr val="0070C0"/>
                </a:solidFill>
              </a:rPr>
              <a:t>then not </a:t>
            </a:r>
            <a:r>
              <a:rPr lang="en-US" sz="2800" dirty="0" smtClean="0"/>
              <a:t>E</a:t>
            </a:r>
            <a:br>
              <a:rPr lang="en-US" sz="2800" dirty="0" smtClean="0"/>
            </a:br>
            <a:r>
              <a:rPr lang="en-US" sz="2800" dirty="0" smtClean="0">
                <a:solidFill>
                  <a:srgbClr val="0070C0"/>
                </a:solidFill>
              </a:rPr>
              <a:t>If</a:t>
            </a:r>
            <a:r>
              <a:rPr lang="en-US" sz="2800" dirty="0" smtClean="0"/>
              <a:t> A </a:t>
            </a:r>
            <a:r>
              <a:rPr lang="en-US" sz="2800" dirty="0" smtClean="0">
                <a:solidFill>
                  <a:srgbClr val="0070C0"/>
                </a:solidFill>
              </a:rPr>
              <a:t>and</a:t>
            </a:r>
            <a:r>
              <a:rPr lang="en-US" sz="2800" dirty="0" smtClean="0"/>
              <a:t> E </a:t>
            </a:r>
            <a:r>
              <a:rPr lang="en-US" sz="2800" dirty="0" smtClean="0">
                <a:solidFill>
                  <a:srgbClr val="0070C0"/>
                </a:solidFill>
              </a:rPr>
              <a:t>and</a:t>
            </a:r>
            <a:r>
              <a:rPr lang="en-US" sz="2800" dirty="0" smtClean="0"/>
              <a:t> (B </a:t>
            </a:r>
            <a:r>
              <a:rPr lang="en-US" sz="2800" dirty="0" smtClean="0">
                <a:solidFill>
                  <a:srgbClr val="0070C0"/>
                </a:solidFill>
              </a:rPr>
              <a:t>or</a:t>
            </a:r>
            <a:r>
              <a:rPr lang="en-US" sz="2800" dirty="0" smtClean="0"/>
              <a:t> F) </a:t>
            </a:r>
            <a:r>
              <a:rPr lang="en-US" sz="2800" dirty="0" smtClean="0">
                <a:solidFill>
                  <a:srgbClr val="0070C0"/>
                </a:solidFill>
              </a:rPr>
              <a:t>then</a:t>
            </a:r>
            <a:r>
              <a:rPr lang="en-US" sz="2800" dirty="0" smtClean="0"/>
              <a:t> G</a:t>
            </a:r>
            <a:endParaRPr lang="en-US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/>
              <p14:cNvContentPartPr/>
              <p14:nvPr/>
            </p14:nvContentPartPr>
            <p14:xfrm>
              <a:off x="7013107" y="813679"/>
              <a:ext cx="2131200" cy="157752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84667" y="785239"/>
                <a:ext cx="2188080" cy="163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/>
              <p14:cNvContentPartPr/>
              <p14:nvPr/>
            </p14:nvContentPartPr>
            <p14:xfrm>
              <a:off x="7332067" y="872359"/>
              <a:ext cx="1392840" cy="152712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03627" y="843919"/>
                <a:ext cx="1449720" cy="1584000"/>
              </a:xfrm>
              <a:prstGeom prst="rect">
                <a:avLst/>
              </a:prstGeom>
            </p:spPr>
          </p:pic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362" y="3397541"/>
            <a:ext cx="4029469" cy="2879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/>
              <p14:cNvContentPartPr/>
              <p14:nvPr/>
            </p14:nvContentPartPr>
            <p14:xfrm>
              <a:off x="8117587" y="2566879"/>
              <a:ext cx="204480" cy="7639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02467" y="2551759"/>
                <a:ext cx="234720" cy="79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/>
              <p14:cNvContentPartPr/>
              <p14:nvPr/>
            </p14:nvContentPartPr>
            <p14:xfrm>
              <a:off x="8321707" y="3111199"/>
              <a:ext cx="218520" cy="2278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06587" y="3096079"/>
                <a:ext cx="248760" cy="25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844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473741" cy="1325563"/>
          </a:xfrm>
        </p:spPr>
        <p:txBody>
          <a:bodyPr/>
          <a:lstStyle/>
          <a:p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wndchrm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583" y="2171161"/>
            <a:ext cx="5587767" cy="1455082"/>
          </a:xfrm>
        </p:spPr>
        <p:txBody>
          <a:bodyPr>
            <a:normAutofit fontScale="92500"/>
          </a:bodyPr>
          <a:lstStyle/>
          <a:p>
            <a:pPr marL="0" indent="0" fontAlgn="base">
              <a:buNone/>
            </a:pPr>
            <a:r>
              <a:rPr lang="en-US" dirty="0" smtClean="0"/>
              <a:t>Open </a:t>
            </a:r>
            <a:r>
              <a:rPr lang="en-US" dirty="0"/>
              <a:t>source utility for biological image </a:t>
            </a:r>
            <a:r>
              <a:rPr lang="en-US" dirty="0" smtClean="0"/>
              <a:t>analysis, developed by Dr. Shamir </a:t>
            </a:r>
            <a:br>
              <a:rPr lang="en-US" dirty="0" smtClean="0"/>
            </a:br>
            <a:r>
              <a:rPr lang="en-US" dirty="0" smtClean="0"/>
              <a:t>and colleagues. </a:t>
            </a:r>
          </a:p>
          <a:p>
            <a:pPr marL="0" indent="0" fontAlgn="base">
              <a:buNone/>
            </a:pPr>
            <a:endParaRPr lang="en-US" dirty="0" smtClean="0"/>
          </a:p>
          <a:p>
            <a:pPr fontAlgn="base"/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9308" y="680469"/>
            <a:ext cx="1095375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069" y="680469"/>
            <a:ext cx="1095375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950" y="3003871"/>
            <a:ext cx="106680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37707" y="195441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32946" y="195441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>
            <a:off x="7691756" y="2323750"/>
            <a:ext cx="547688" cy="68012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2"/>
          </p:cNvCxnSpPr>
          <p:nvPr/>
        </p:nvCxnSpPr>
        <p:spPr>
          <a:xfrm flipH="1">
            <a:off x="9139308" y="2323750"/>
            <a:ext cx="547687" cy="78017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193" y="4925518"/>
            <a:ext cx="12573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595146" y="4169328"/>
            <a:ext cx="4613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accent6">
                    <a:lumMod val="75000"/>
                  </a:schemeClr>
                </a:solidFill>
              </a:rPr>
              <a:t>?</a:t>
            </a:r>
            <a:endParaRPr lang="en-US" sz="60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5" name="Straight Arrow Connector 14"/>
          <p:cNvCxnSpPr>
            <a:stCxn id="1028" idx="1"/>
          </p:cNvCxnSpPr>
          <p:nvPr/>
        </p:nvCxnSpPr>
        <p:spPr>
          <a:xfrm flipH="1">
            <a:off x="7256478" y="3737296"/>
            <a:ext cx="945472" cy="93986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268750" y="5133770"/>
            <a:ext cx="2387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% Accuracy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9" name="Straight Arrow Connector 18"/>
          <p:cNvCxnSpPr>
            <a:stCxn id="1028" idx="3"/>
          </p:cNvCxnSpPr>
          <p:nvPr/>
        </p:nvCxnSpPr>
        <p:spPr>
          <a:xfrm>
            <a:off x="9268750" y="3737296"/>
            <a:ext cx="965933" cy="139647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67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616" y="1649457"/>
            <a:ext cx="380515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Initial Data Set:</a:t>
            </a:r>
          </a:p>
          <a:p>
            <a:r>
              <a:rPr lang="en-US" dirty="0" smtClean="0"/>
              <a:t>220 100x Magnification</a:t>
            </a:r>
            <a:br>
              <a:rPr lang="en-US" dirty="0" smtClean="0"/>
            </a:br>
            <a:r>
              <a:rPr lang="en-US" dirty="0" smtClean="0"/>
              <a:t>260 200x Magnification</a:t>
            </a:r>
          </a:p>
          <a:p>
            <a:r>
              <a:rPr lang="en-US" dirty="0" smtClean="0"/>
              <a:t>Half cancer, half non-cancer</a:t>
            </a:r>
          </a:p>
          <a:p>
            <a:r>
              <a:rPr lang="en-US" dirty="0" smtClean="0"/>
              <a:t>Taken from cancerous </a:t>
            </a:r>
            <a:r>
              <a:rPr lang="en-US" dirty="0" err="1" smtClean="0"/>
              <a:t>prostectomy</a:t>
            </a:r>
            <a:endParaRPr lang="en-US" dirty="0" smtClean="0"/>
          </a:p>
          <a:p>
            <a:r>
              <a:rPr lang="en-US" dirty="0"/>
              <a:t>13.4MB</a:t>
            </a:r>
          </a:p>
          <a:p>
            <a:r>
              <a:rPr lang="en-US" dirty="0"/>
              <a:t>2448 x </a:t>
            </a:r>
            <a:r>
              <a:rPr lang="en-US" dirty="0" smtClean="0"/>
              <a:t>1920 pixels</a:t>
            </a:r>
          </a:p>
          <a:p>
            <a:endParaRPr lang="en-US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827" y="562761"/>
            <a:ext cx="7115175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431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wndchrm</a:t>
            </a:r>
            <a:r>
              <a:rPr lang="en-US" dirty="0" smtClean="0"/>
              <a:t> accuracy on its own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092870"/>
              </p:ext>
            </p:extLst>
          </p:nvPr>
        </p:nvGraphicFramePr>
        <p:xfrm>
          <a:off x="618863" y="1832266"/>
          <a:ext cx="3924299" cy="267462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881795"/>
                <a:gridCol w="994364"/>
                <a:gridCol w="171981"/>
                <a:gridCol w="881795"/>
                <a:gridCol w="994364"/>
              </a:tblGrid>
              <a:tr h="2971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110 100x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130 200x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71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Features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Accuracy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Features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Accuracy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</a:tr>
              <a:tr h="2971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50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0.796296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50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0.801562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</a:tr>
              <a:tr h="2971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0.785185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0.770312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</a:tr>
              <a:tr h="2971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30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0.796296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30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0.820313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</a:tr>
              <a:tr h="2971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0.833333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0.784375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</a:tr>
              <a:tr h="2971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0.805556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0.809375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</a:tr>
              <a:tr h="2971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0.861111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0.84375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</a:tr>
              <a:tr h="2971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0.87037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0.857812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00" y="5159227"/>
            <a:ext cx="1570778" cy="1283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168178" y="5389924"/>
            <a:ext cx="1944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AH!!!!!!!!</a:t>
            </a:r>
            <a:endParaRPr lang="en-US" sz="3600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0241905"/>
              </p:ext>
            </p:extLst>
          </p:nvPr>
        </p:nvGraphicFramePr>
        <p:xfrm>
          <a:off x="5293360" y="1838960"/>
          <a:ext cx="6563360" cy="46850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8411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42977</TotalTime>
  <Words>483</Words>
  <Application>Microsoft Office PowerPoint</Application>
  <PresentationFormat>Custom</PresentationFormat>
  <Paragraphs>211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Computer-Aided Diagnostics of Prostate Cancer with Automated Image Analysis using Expert-Supervised Machine Learning</vt:lpstr>
      <vt:lpstr>Goal</vt:lpstr>
      <vt:lpstr>Why Prostate Cancer?</vt:lpstr>
      <vt:lpstr>Prostate Cancer Screening</vt:lpstr>
      <vt:lpstr>Diagnosis</vt:lpstr>
      <vt:lpstr>Machine Learning</vt:lpstr>
      <vt:lpstr>wndchrm</vt:lpstr>
      <vt:lpstr>Data!</vt:lpstr>
      <vt:lpstr>wndchrm accuracy on its own</vt:lpstr>
      <vt:lpstr>Parallel Processing</vt:lpstr>
      <vt:lpstr>ROI Analysis</vt:lpstr>
      <vt:lpstr>ROI Experiments</vt:lpstr>
      <vt:lpstr>Conclusion:  Yes, a software system can be trained to identify cancer!</vt:lpstr>
      <vt:lpstr>J2 – A software system that can be trained to identify cancer. </vt:lpstr>
      <vt:lpstr>J2 </vt:lpstr>
      <vt:lpstr>First Experiment</vt:lpstr>
      <vt:lpstr>PowerPoint Presentation</vt:lpstr>
      <vt:lpstr>But How?</vt:lpstr>
      <vt:lpstr>Cloud-Based Architecture</vt:lpstr>
      <vt:lpstr>Software Features</vt:lpstr>
      <vt:lpstr>The Long-term Goal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Computer-aided Diagnostics of Cancer in Prostate Biopsies</dc:title>
  <dc:creator>Warrick, Benjamin</dc:creator>
  <cp:lastModifiedBy>Benjamin Warrick</cp:lastModifiedBy>
  <cp:revision>68</cp:revision>
  <dcterms:created xsi:type="dcterms:W3CDTF">2015-07-08T22:14:42Z</dcterms:created>
  <dcterms:modified xsi:type="dcterms:W3CDTF">2015-12-31T02:26:55Z</dcterms:modified>
</cp:coreProperties>
</file>